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81" r:id="rId18"/>
    <p:sldId id="282" r:id="rId19"/>
    <p:sldId id="283" r:id="rId20"/>
    <p:sldId id="273" r:id="rId21"/>
    <p:sldId id="284" r:id="rId22"/>
    <p:sldId id="292" r:id="rId23"/>
    <p:sldId id="300" r:id="rId24"/>
    <p:sldId id="274" r:id="rId25"/>
    <p:sldId id="285" r:id="rId26"/>
    <p:sldId id="293" r:id="rId27"/>
    <p:sldId id="301" r:id="rId28"/>
    <p:sldId id="275" r:id="rId29"/>
    <p:sldId id="286" r:id="rId30"/>
    <p:sldId id="294" r:id="rId31"/>
    <p:sldId id="302" r:id="rId32"/>
    <p:sldId id="276" r:id="rId33"/>
    <p:sldId id="287" r:id="rId34"/>
    <p:sldId id="295" r:id="rId35"/>
    <p:sldId id="303" r:id="rId36"/>
    <p:sldId id="277" r:id="rId37"/>
    <p:sldId id="288" r:id="rId38"/>
    <p:sldId id="296" r:id="rId39"/>
    <p:sldId id="304" r:id="rId40"/>
    <p:sldId id="278" r:id="rId41"/>
    <p:sldId id="289" r:id="rId42"/>
    <p:sldId id="297" r:id="rId43"/>
    <p:sldId id="305" r:id="rId44"/>
    <p:sldId id="279" r:id="rId45"/>
    <p:sldId id="290" r:id="rId46"/>
    <p:sldId id="298" r:id="rId47"/>
    <p:sldId id="306" r:id="rId48"/>
    <p:sldId id="280" r:id="rId49"/>
    <p:sldId id="291" r:id="rId50"/>
    <p:sldId id="299" r:id="rId51"/>
    <p:sldId id="30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24"/>
  </p:normalViewPr>
  <p:slideViewPr>
    <p:cSldViewPr snapToGrid="0">
      <p:cViewPr varScale="1">
        <p:scale>
          <a:sx n="106" d="100"/>
          <a:sy n="106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42AC4-EB7B-C22E-352F-2A1D86EA5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83817-4696-793B-7CA0-C6072155A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DBAC5-C643-A902-4759-FDDDCC35B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89DD-4124-B442-B78A-CE56E39115BF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1A76E-E30C-324D-1CE2-F6D50CC5B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3BDDB-B353-84F8-95F6-150DFD24B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7C1F-19DF-F347-B4DB-5592BF1E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5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3349B-5807-143C-C450-4B62A0EF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1E6DD-BB06-CDE0-0A83-51C4FF041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3C3E-A6FD-0CDD-7B87-A7738EDCC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89DD-4124-B442-B78A-CE56E39115BF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5E3CD-5356-82E7-08D7-4DB9D08B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B56DF-4A12-D45F-30D3-A1BB9EFA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7C1F-19DF-F347-B4DB-5592BF1E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2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2AD544-6F0E-CF15-CACD-4C9EAB11BC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643A9-37A5-96C1-B7CC-8B6241978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20725-0C02-ED25-A8FA-027593325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89DD-4124-B442-B78A-CE56E39115BF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09117-531B-F738-A50D-2B518B9C3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5057D-3877-59FB-ECE4-0F4AB0E9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7C1F-19DF-F347-B4DB-5592BF1E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84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5F30-C376-E918-5278-7646C7B5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26F75-9EF5-BBEF-BD4D-313915C9D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F6D28-AE92-B987-AFDC-74667490E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89DD-4124-B442-B78A-CE56E39115BF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D81CA-9B18-3D8F-0096-AD968C020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BEA6B-113E-5C54-125F-1628A471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7C1F-19DF-F347-B4DB-5592BF1E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47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B6ED-4A29-BFC5-A1FF-6B45E98D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9AD8C-BBDA-CBCE-060F-4A1C159F0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B5E69-506B-63FB-340B-6AC44D660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89DD-4124-B442-B78A-CE56E39115BF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A2951-4FE8-D3C5-069A-41FC52BB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DF353-18AB-D1B3-8F4A-7C221560F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7C1F-19DF-F347-B4DB-5592BF1E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6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FCC97-8EA5-5478-CA77-A2C9545F9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DB994-20A6-9993-11BC-60AF95D35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56DFB2-D6C3-85D3-68BC-6F3084A2F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CCAE4-3760-FAB0-41D0-9A737EAE3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89DD-4124-B442-B78A-CE56E39115BF}" type="datetimeFigureOut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4118F-78CF-7397-5588-17CC348C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C1602-5131-E963-E2F6-9E484172E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7C1F-19DF-F347-B4DB-5592BF1E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48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CACE-A5E0-D83C-8D97-37B8E57F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DFA08-E906-8742-944C-F2C89A106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ABFEC-9A4B-ABDD-4D82-B309483E9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8F49B9-2C57-E636-1D03-EAD66A233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7EA666-21FE-EF08-E044-5D077F18A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14618-5327-5566-CFEE-AA1BAFA70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89DD-4124-B442-B78A-CE56E39115BF}" type="datetimeFigureOut">
              <a:rPr lang="en-US" smtClean="0"/>
              <a:t>8/4/23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B30AD1-0BB6-A88E-07FB-9F0B86A7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353B25-6BBE-0EA5-B456-321BB9C0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7C1F-19DF-F347-B4DB-5592BF1E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74C9C-B262-093A-6003-ECFB8E5E2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65386-946E-7744-D54E-204BFFAF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89DD-4124-B442-B78A-CE56E39115BF}" type="datetimeFigureOut">
              <a:rPr lang="en-US" smtClean="0"/>
              <a:t>8/4/23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8E87F-839C-1D80-0793-89ADF776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DCF37-18C1-0687-E8D9-69B2CA6E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7C1F-19DF-F347-B4DB-5592BF1E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8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41D5AE-2667-DD7A-F19F-256712C49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89DD-4124-B442-B78A-CE56E39115BF}" type="datetimeFigureOut">
              <a:rPr lang="en-US" smtClean="0"/>
              <a:t>8/4/23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34EB7E-2807-EF2B-B995-566A0017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69174-940B-CF11-B30B-ECA4F14C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7C1F-19DF-F347-B4DB-5592BF1E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57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9CE22-1885-A0AC-8B82-AA75258B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F39D4-8238-466F-A0F7-671C1516B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CC95A-4E01-8465-97B8-6E71990AE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38CA8-9EEF-FFFD-828A-4A06AEC7C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89DD-4124-B442-B78A-CE56E39115BF}" type="datetimeFigureOut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DA874-6BBF-1B1A-D87A-D2840D0DA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E3B56-791D-D983-EE98-3FC94C9B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7C1F-19DF-F347-B4DB-5592BF1E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11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181D-095A-6FC3-9367-D06829949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8DF1A2-5613-01A6-7D06-871F3237D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7161B-E5C3-9771-2486-5DD6D4688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9F517-9C55-6C41-4CE2-B6735C0EF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89DD-4124-B442-B78A-CE56E39115BF}" type="datetimeFigureOut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4F709-B95F-F65A-FDA1-171AF222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9DF4C-C1C9-7F77-4C1A-0CDFFDD5B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7C1F-19DF-F347-B4DB-5592BF1E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5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68CE8B-5E6A-ABCB-B980-7AC860BBF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DBE73-5221-47AB-EEEA-DCE5D044C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65770-5BE5-D1E8-535D-ED4CC6C3D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A89DD-4124-B442-B78A-CE56E39115BF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B950B-BB6B-077A-0D10-B8B34487E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322EF-9429-DC92-21CF-FD672A0EE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27C1F-19DF-F347-B4DB-5592BF1E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7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0C6F-AACD-9F65-DC77-B0AB2083E7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 on Real and Synthetic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228001-FD7E-3E1A-0712-21E9BC6F8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07/18/2023</a:t>
            </a:r>
          </a:p>
        </p:txBody>
      </p:sp>
    </p:spTree>
    <p:extLst>
      <p:ext uri="{BB962C8B-B14F-4D97-AF65-F5344CB8AC3E}">
        <p14:creationId xmlns:p14="http://schemas.microsoft.com/office/powerpoint/2010/main" val="1748595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&gt;0.3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  <a:blipFill>
                <a:blip r:embed="rId2"/>
                <a:stretch>
                  <a:fillRect l="-362" t="-2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AABED29-E031-B5B1-E446-7BE985437F47}"/>
              </a:ext>
            </a:extLst>
          </p:cNvPr>
          <p:cNvSpPr txBox="1"/>
          <p:nvPr/>
        </p:nvSpPr>
        <p:spPr>
          <a:xfrm>
            <a:off x="8364763" y="1628166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5EDB1-F5E5-ABD4-19AE-32264CA77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2" y="955070"/>
            <a:ext cx="7772400" cy="579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6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5B4D4-7966-7B28-2E0E-54C24D3B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32363-172A-26A7-1781-2FF9FE3FD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5563"/>
            <a:ext cx="702115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8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error graph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67187F1-F375-B334-E09D-69AAF2CF0C18}"/>
              </a:ext>
            </a:extLst>
          </p:cNvPr>
          <p:cNvSpPr txBox="1"/>
          <p:nvPr/>
        </p:nvSpPr>
        <p:spPr>
          <a:xfrm>
            <a:off x="8364763" y="1628166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03A06-FCD3-45ED-2D3F-1E77CEE69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27113"/>
            <a:ext cx="7772400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73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24"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0F9338C-8CC0-3E2E-CF85-37FF6EDBBFB3}"/>
              </a:ext>
            </a:extLst>
          </p:cNvPr>
          <p:cNvSpPr txBox="1"/>
          <p:nvPr/>
        </p:nvSpPr>
        <p:spPr>
          <a:xfrm>
            <a:off x="8236175" y="1690688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1C8FE-AF59-1541-C5B4-E6DE68B4C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8" y="1115467"/>
            <a:ext cx="7299324" cy="544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4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&gt;0.3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  <a:blipFill>
                <a:blip r:embed="rId2"/>
                <a:stretch>
                  <a:fillRect l="-362" t="-2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10F1435-36E4-0CD6-C803-685A2CDB12A4}"/>
              </a:ext>
            </a:extLst>
          </p:cNvPr>
          <p:cNvSpPr txBox="1"/>
          <p:nvPr/>
        </p:nvSpPr>
        <p:spPr>
          <a:xfrm>
            <a:off x="8364763" y="1656741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7334A-7BA0-1997-DAAF-DA967AB0A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992946"/>
            <a:ext cx="7772400" cy="57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08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D62266-D063-A55A-8E76-DA807333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5DDF29-12B4-3D10-30DD-CBFAD485B2CE}"/>
              </a:ext>
            </a:extLst>
          </p:cNvPr>
          <p:cNvSpPr txBox="1"/>
          <p:nvPr/>
        </p:nvSpPr>
        <p:spPr>
          <a:xfrm>
            <a:off x="7408863" y="2171680"/>
            <a:ext cx="297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and Y are drawn from a skewed normal distribution </a:t>
            </a:r>
          </a:p>
          <a:p>
            <a:endParaRPr lang="en-US" dirty="0"/>
          </a:p>
          <a:p>
            <a:r>
              <a:rPr lang="en-US" dirty="0"/>
              <a:t>Z1 is a function dependent on X and Y </a:t>
            </a:r>
          </a:p>
          <a:p>
            <a:endParaRPr lang="en-US" dirty="0"/>
          </a:p>
          <a:p>
            <a:r>
              <a:rPr lang="en-US" dirty="0"/>
              <a:t>Z2 is a different function dependent on X and Y </a:t>
            </a:r>
          </a:p>
          <a:p>
            <a:endParaRPr lang="en-US" dirty="0"/>
          </a:p>
          <a:p>
            <a:r>
              <a:rPr lang="en-US" dirty="0"/>
              <a:t>x-axis is Z1, y-axis is Z2</a:t>
            </a:r>
          </a:p>
        </p:txBody>
      </p:sp>
    </p:spTree>
    <p:extLst>
      <p:ext uri="{BB962C8B-B14F-4D97-AF65-F5344CB8AC3E}">
        <p14:creationId xmlns:p14="http://schemas.microsoft.com/office/powerpoint/2010/main" val="939387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D9EDE1-DB8F-4962-EE05-B4A13936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of Data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0B164-2267-604F-7E39-36A76CAC8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3017"/>
            <a:ext cx="6946900" cy="520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98B001-7633-9ACD-4D16-477750C98157}"/>
              </a:ext>
            </a:extLst>
          </p:cNvPr>
          <p:cNvSpPr txBox="1"/>
          <p:nvPr/>
        </p:nvSpPr>
        <p:spPr>
          <a:xfrm>
            <a:off x="7785100" y="1585892"/>
            <a:ext cx="3901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Z1 function – x^2 + y^4</a:t>
            </a:r>
          </a:p>
          <a:p>
            <a:r>
              <a:rPr lang="en-US" dirty="0"/>
              <a:t>Z2 function –  x^2 + y</a:t>
            </a:r>
          </a:p>
          <a:p>
            <a:r>
              <a:rPr lang="en-US" dirty="0"/>
              <a:t>Skewness – (-4)</a:t>
            </a:r>
          </a:p>
        </p:txBody>
      </p:sp>
    </p:spTree>
    <p:extLst>
      <p:ext uri="{BB962C8B-B14F-4D97-AF65-F5344CB8AC3E}">
        <p14:creationId xmlns:p14="http://schemas.microsoft.com/office/powerpoint/2010/main" val="3568047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error graph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67187F1-F375-B334-E09D-69AAF2CF0C18}"/>
              </a:ext>
            </a:extLst>
          </p:cNvPr>
          <p:cNvSpPr txBox="1"/>
          <p:nvPr/>
        </p:nvSpPr>
        <p:spPr>
          <a:xfrm>
            <a:off x="8364763" y="1628166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2EFBC7-FF30-6971-61ED-221097504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563"/>
            <a:ext cx="6776127" cy="49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89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24"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0F9338C-8CC0-3E2E-CF85-37FF6EDBBFB3}"/>
              </a:ext>
            </a:extLst>
          </p:cNvPr>
          <p:cNvSpPr txBox="1"/>
          <p:nvPr/>
        </p:nvSpPr>
        <p:spPr>
          <a:xfrm>
            <a:off x="8236175" y="1690688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892DE-D464-4368-A1F8-A253EAC9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1415113"/>
            <a:ext cx="6850287" cy="507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62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&gt;0.3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  <a:blipFill>
                <a:blip r:embed="rId2"/>
                <a:stretch>
                  <a:fillRect l="-362" t="-2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10F1435-36E4-0CD6-C803-685A2CDB12A4}"/>
              </a:ext>
            </a:extLst>
          </p:cNvPr>
          <p:cNvSpPr txBox="1"/>
          <p:nvPr/>
        </p:nvSpPr>
        <p:spPr>
          <a:xfrm>
            <a:off x="8364763" y="1656741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D22CC-7CCF-4F1F-BF58-A03441CDD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979633"/>
            <a:ext cx="7772400" cy="577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7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0DBE5B-C063-BDAE-1BEF-892BBCED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Average for Real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DDC3AE-2760-EFE5-3F97-846B978EA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25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00343-F7DD-B1E8-ECF8-3B8CDBDCE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58" y="1476086"/>
            <a:ext cx="6997700" cy="51943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72A32A4-C5B3-F7DA-E82B-F9327BF2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of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5E28F-CBF5-8B68-B054-5F896C0B9551}"/>
              </a:ext>
            </a:extLst>
          </p:cNvPr>
          <p:cNvSpPr txBox="1"/>
          <p:nvPr/>
        </p:nvSpPr>
        <p:spPr>
          <a:xfrm>
            <a:off x="7785100" y="1585892"/>
            <a:ext cx="3901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Z1 function – x^2 + y^4</a:t>
            </a:r>
          </a:p>
          <a:p>
            <a:r>
              <a:rPr lang="en-US" dirty="0"/>
              <a:t>Z2 function –  x^2 + y</a:t>
            </a:r>
          </a:p>
          <a:p>
            <a:r>
              <a:rPr lang="en-US" dirty="0"/>
              <a:t>Skewness – (-8)</a:t>
            </a:r>
          </a:p>
        </p:txBody>
      </p:sp>
    </p:spTree>
    <p:extLst>
      <p:ext uri="{BB962C8B-B14F-4D97-AF65-F5344CB8AC3E}">
        <p14:creationId xmlns:p14="http://schemas.microsoft.com/office/powerpoint/2010/main" val="981259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error graph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67187F1-F375-B334-E09D-69AAF2CF0C18}"/>
              </a:ext>
            </a:extLst>
          </p:cNvPr>
          <p:cNvSpPr txBox="1"/>
          <p:nvPr/>
        </p:nvSpPr>
        <p:spPr>
          <a:xfrm>
            <a:off x="8364763" y="1628166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2AB26-1B5F-C953-1349-79B2A77AC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2" y="1102865"/>
            <a:ext cx="7772400" cy="575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78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24"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0F9338C-8CC0-3E2E-CF85-37FF6EDBBFB3}"/>
              </a:ext>
            </a:extLst>
          </p:cNvPr>
          <p:cNvSpPr txBox="1"/>
          <p:nvPr/>
        </p:nvSpPr>
        <p:spPr>
          <a:xfrm>
            <a:off x="8236175" y="1690688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02AAE-0E51-0129-6838-F5C200A7A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0" y="1027906"/>
            <a:ext cx="7772400" cy="580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89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&gt;0.3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  <a:blipFill>
                <a:blip r:embed="rId2"/>
                <a:stretch>
                  <a:fillRect l="-362" t="-2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10F1435-36E4-0CD6-C803-685A2CDB12A4}"/>
              </a:ext>
            </a:extLst>
          </p:cNvPr>
          <p:cNvSpPr txBox="1"/>
          <p:nvPr/>
        </p:nvSpPr>
        <p:spPr>
          <a:xfrm>
            <a:off x="8364763" y="1656741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50088-183E-CC77-4C5D-C840B703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904139"/>
            <a:ext cx="7772400" cy="575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76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EF85B4-0E26-FA47-4A5E-AF15F3577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18" y="1247775"/>
            <a:ext cx="7010400" cy="52451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576865B-2B13-9E54-6887-0BD44573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of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28A62-3E23-81FE-0BE8-A46E4A37B601}"/>
              </a:ext>
            </a:extLst>
          </p:cNvPr>
          <p:cNvSpPr txBox="1"/>
          <p:nvPr/>
        </p:nvSpPr>
        <p:spPr>
          <a:xfrm>
            <a:off x="7785100" y="1585892"/>
            <a:ext cx="3901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Z1 function – x^2 + y^4</a:t>
            </a:r>
          </a:p>
          <a:p>
            <a:r>
              <a:rPr lang="en-US" dirty="0"/>
              <a:t>Z2 function –  x^2 + y</a:t>
            </a:r>
          </a:p>
          <a:p>
            <a:r>
              <a:rPr lang="en-US" dirty="0"/>
              <a:t>Skewness – (-2)</a:t>
            </a:r>
          </a:p>
        </p:txBody>
      </p:sp>
    </p:spTree>
    <p:extLst>
      <p:ext uri="{BB962C8B-B14F-4D97-AF65-F5344CB8AC3E}">
        <p14:creationId xmlns:p14="http://schemas.microsoft.com/office/powerpoint/2010/main" val="2705658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error graph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67187F1-F375-B334-E09D-69AAF2CF0C18}"/>
              </a:ext>
            </a:extLst>
          </p:cNvPr>
          <p:cNvSpPr txBox="1"/>
          <p:nvPr/>
        </p:nvSpPr>
        <p:spPr>
          <a:xfrm>
            <a:off x="8364763" y="1628166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BA365-480A-2565-3B38-5E57C275E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049403"/>
            <a:ext cx="7772400" cy="580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89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24"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0F9338C-8CC0-3E2E-CF85-37FF6EDBBFB3}"/>
              </a:ext>
            </a:extLst>
          </p:cNvPr>
          <p:cNvSpPr txBox="1"/>
          <p:nvPr/>
        </p:nvSpPr>
        <p:spPr>
          <a:xfrm>
            <a:off x="8236175" y="1690688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FDB00-9192-801E-B675-92956F7D9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8" y="1027906"/>
            <a:ext cx="7772400" cy="570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83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&gt;0.3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  <a:blipFill>
                <a:blip r:embed="rId2"/>
                <a:stretch>
                  <a:fillRect l="-362" t="-2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10F1435-36E4-0CD6-C803-685A2CDB12A4}"/>
              </a:ext>
            </a:extLst>
          </p:cNvPr>
          <p:cNvSpPr txBox="1"/>
          <p:nvPr/>
        </p:nvSpPr>
        <p:spPr>
          <a:xfrm>
            <a:off x="8364763" y="1656741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9FED7-7172-BD71-AABE-F9CF7B703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927763"/>
            <a:ext cx="7772400" cy="57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22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A2A03B-E870-6B04-B2C9-44C0271F2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16" y="1664208"/>
            <a:ext cx="7009714" cy="519379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9C463F4-39B2-5BD3-5035-89C2F84F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of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AD6FF4-0339-5BC8-4F22-6689A360502C}"/>
              </a:ext>
            </a:extLst>
          </p:cNvPr>
          <p:cNvSpPr txBox="1"/>
          <p:nvPr/>
        </p:nvSpPr>
        <p:spPr>
          <a:xfrm>
            <a:off x="7785100" y="1585892"/>
            <a:ext cx="3901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Z1 function – 0.5x + y^3</a:t>
            </a:r>
          </a:p>
          <a:p>
            <a:r>
              <a:rPr lang="en-US" dirty="0"/>
              <a:t>Z2 function –  x^2 + y^2</a:t>
            </a:r>
          </a:p>
          <a:p>
            <a:r>
              <a:rPr lang="en-US" dirty="0"/>
              <a:t>Skewness – (-4)</a:t>
            </a:r>
          </a:p>
        </p:txBody>
      </p:sp>
    </p:spTree>
    <p:extLst>
      <p:ext uri="{BB962C8B-B14F-4D97-AF65-F5344CB8AC3E}">
        <p14:creationId xmlns:p14="http://schemas.microsoft.com/office/powerpoint/2010/main" val="3371621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error graph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67187F1-F375-B334-E09D-69AAF2CF0C18}"/>
              </a:ext>
            </a:extLst>
          </p:cNvPr>
          <p:cNvSpPr txBox="1"/>
          <p:nvPr/>
        </p:nvSpPr>
        <p:spPr>
          <a:xfrm>
            <a:off x="8364763" y="1628166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19DD6-344F-1FFF-5CD6-427E9BEAC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13" y="1099790"/>
            <a:ext cx="7772400" cy="575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41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B207DD-45B7-78DF-D476-DD20F3162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Plotted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6E722-9909-7C26-9338-B748373D1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9" y="1381886"/>
            <a:ext cx="7242958" cy="535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23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24"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0F9338C-8CC0-3E2E-CF85-37FF6EDBBFB3}"/>
              </a:ext>
            </a:extLst>
          </p:cNvPr>
          <p:cNvSpPr txBox="1"/>
          <p:nvPr/>
        </p:nvSpPr>
        <p:spPr>
          <a:xfrm>
            <a:off x="8236175" y="1690688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466CD-80F9-BD1A-373A-BCCAD653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8" y="1027906"/>
            <a:ext cx="7772400" cy="575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93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&gt;0.3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  <a:blipFill>
                <a:blip r:embed="rId2"/>
                <a:stretch>
                  <a:fillRect l="-362" t="-2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10F1435-36E4-0CD6-C803-685A2CDB12A4}"/>
              </a:ext>
            </a:extLst>
          </p:cNvPr>
          <p:cNvSpPr txBox="1"/>
          <p:nvPr/>
        </p:nvSpPr>
        <p:spPr>
          <a:xfrm>
            <a:off x="8364763" y="1656741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F37BB-36C7-EB8A-49C1-9A8950951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915951"/>
            <a:ext cx="7772400" cy="57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17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C9654F-07E3-11AD-C949-5812D73A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62" y="1690688"/>
            <a:ext cx="6997700" cy="51308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7B28455-05B5-5630-DEBE-C5FA21C1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of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FD6E3-2E35-FA86-CD9F-FF371FC20963}"/>
              </a:ext>
            </a:extLst>
          </p:cNvPr>
          <p:cNvSpPr txBox="1"/>
          <p:nvPr/>
        </p:nvSpPr>
        <p:spPr>
          <a:xfrm>
            <a:off x="7785100" y="1585892"/>
            <a:ext cx="3901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Z1 function – 0.5x + y^3</a:t>
            </a:r>
          </a:p>
          <a:p>
            <a:r>
              <a:rPr lang="en-US" dirty="0"/>
              <a:t>Z2 function –  x^2 + y^2</a:t>
            </a:r>
          </a:p>
          <a:p>
            <a:r>
              <a:rPr lang="en-US" dirty="0"/>
              <a:t>Skewness – (-8)</a:t>
            </a:r>
          </a:p>
        </p:txBody>
      </p:sp>
    </p:spTree>
    <p:extLst>
      <p:ext uri="{BB962C8B-B14F-4D97-AF65-F5344CB8AC3E}">
        <p14:creationId xmlns:p14="http://schemas.microsoft.com/office/powerpoint/2010/main" val="2140939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error graph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67187F1-F375-B334-E09D-69AAF2CF0C18}"/>
              </a:ext>
            </a:extLst>
          </p:cNvPr>
          <p:cNvSpPr txBox="1"/>
          <p:nvPr/>
        </p:nvSpPr>
        <p:spPr>
          <a:xfrm>
            <a:off x="8364763" y="1628166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A61823-A2CD-3DE7-57E2-CAC2ED357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7" y="1076093"/>
            <a:ext cx="7772400" cy="578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15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24"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0F9338C-8CC0-3E2E-CF85-37FF6EDBBFB3}"/>
              </a:ext>
            </a:extLst>
          </p:cNvPr>
          <p:cNvSpPr txBox="1"/>
          <p:nvPr/>
        </p:nvSpPr>
        <p:spPr>
          <a:xfrm>
            <a:off x="8236175" y="1690688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AF264-6862-ADB8-5625-F8D6CF27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8" y="1027906"/>
            <a:ext cx="7772400" cy="570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66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&gt;0.3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  <a:blipFill>
                <a:blip r:embed="rId2"/>
                <a:stretch>
                  <a:fillRect l="-362" t="-2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10F1435-36E4-0CD6-C803-685A2CDB12A4}"/>
              </a:ext>
            </a:extLst>
          </p:cNvPr>
          <p:cNvSpPr txBox="1"/>
          <p:nvPr/>
        </p:nvSpPr>
        <p:spPr>
          <a:xfrm>
            <a:off x="8364763" y="1656741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C6856-2FEA-9F7D-AF0A-E8911B892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904139"/>
            <a:ext cx="7772400" cy="575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13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5C9F4B-BD60-5617-024B-BB07F44A6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31" y="1804988"/>
            <a:ext cx="6639412" cy="494347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75A0498-A568-423A-237F-107E6585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of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6E476-4948-7A0E-45F0-1A0262127570}"/>
              </a:ext>
            </a:extLst>
          </p:cNvPr>
          <p:cNvSpPr txBox="1"/>
          <p:nvPr/>
        </p:nvSpPr>
        <p:spPr>
          <a:xfrm>
            <a:off x="7785100" y="1585892"/>
            <a:ext cx="3901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Z1 function – 0.5x + y^3</a:t>
            </a:r>
          </a:p>
          <a:p>
            <a:r>
              <a:rPr lang="en-US" dirty="0"/>
              <a:t>Z2 function –  x^2 + y^2</a:t>
            </a:r>
          </a:p>
          <a:p>
            <a:r>
              <a:rPr lang="en-US" dirty="0"/>
              <a:t>Skewness – (-2)</a:t>
            </a:r>
          </a:p>
        </p:txBody>
      </p:sp>
    </p:spTree>
    <p:extLst>
      <p:ext uri="{BB962C8B-B14F-4D97-AF65-F5344CB8AC3E}">
        <p14:creationId xmlns:p14="http://schemas.microsoft.com/office/powerpoint/2010/main" val="20615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error graph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67187F1-F375-B334-E09D-69AAF2CF0C18}"/>
              </a:ext>
            </a:extLst>
          </p:cNvPr>
          <p:cNvSpPr txBox="1"/>
          <p:nvPr/>
        </p:nvSpPr>
        <p:spPr>
          <a:xfrm>
            <a:off x="8364763" y="1628166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59F21-4543-CB9C-73D5-C4AC12932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" y="1067032"/>
            <a:ext cx="7772400" cy="579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14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24"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0F9338C-8CC0-3E2E-CF85-37FF6EDBBFB3}"/>
              </a:ext>
            </a:extLst>
          </p:cNvPr>
          <p:cNvSpPr txBox="1"/>
          <p:nvPr/>
        </p:nvSpPr>
        <p:spPr>
          <a:xfrm>
            <a:off x="8236175" y="1690688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14488-95B3-598F-E57F-D050A9D0F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8" y="1090210"/>
            <a:ext cx="7772400" cy="568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7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&gt;0.3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  <a:blipFill>
                <a:blip r:embed="rId2"/>
                <a:stretch>
                  <a:fillRect l="-362" t="-2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10F1435-36E4-0CD6-C803-685A2CDB12A4}"/>
              </a:ext>
            </a:extLst>
          </p:cNvPr>
          <p:cNvSpPr txBox="1"/>
          <p:nvPr/>
        </p:nvSpPr>
        <p:spPr>
          <a:xfrm>
            <a:off x="8364763" y="1656741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0EC6D-4F1B-9FA4-9847-670C0D60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119"/>
            <a:ext cx="7772400" cy="574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41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38777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error graph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38777"/>
                <a:ext cx="10515600" cy="1325563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50CD8BA-3C9C-5C8F-E0E6-24FE9E4C07A0}"/>
              </a:ext>
            </a:extLst>
          </p:cNvPr>
          <p:cNvSpPr txBox="1"/>
          <p:nvPr/>
        </p:nvSpPr>
        <p:spPr>
          <a:xfrm>
            <a:off x="8364763" y="1628166"/>
            <a:ext cx="38272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4 – 4 stored moments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C8FF2-A617-007C-CD45-D2FCB8018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5" y="1261423"/>
            <a:ext cx="6997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56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CD13CC-DBBE-40F1-2F3D-36009D3E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1" y="1714500"/>
            <a:ext cx="6997700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37870C7-69E6-9F61-B7B2-8BC651E0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of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3AF83-BBC3-25C3-E3E0-7D15863E419C}"/>
              </a:ext>
            </a:extLst>
          </p:cNvPr>
          <p:cNvSpPr txBox="1"/>
          <p:nvPr/>
        </p:nvSpPr>
        <p:spPr>
          <a:xfrm>
            <a:off x="7785100" y="1585892"/>
            <a:ext cx="3901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Z1 function – 0.7x^2 + 0.4y</a:t>
            </a:r>
          </a:p>
          <a:p>
            <a:r>
              <a:rPr lang="en-US" dirty="0"/>
              <a:t>Z2 function –  sin(x)cos(y)</a:t>
            </a:r>
          </a:p>
          <a:p>
            <a:r>
              <a:rPr lang="en-US" dirty="0"/>
              <a:t>Skewness – (-4)</a:t>
            </a:r>
          </a:p>
        </p:txBody>
      </p:sp>
    </p:spTree>
    <p:extLst>
      <p:ext uri="{BB962C8B-B14F-4D97-AF65-F5344CB8AC3E}">
        <p14:creationId xmlns:p14="http://schemas.microsoft.com/office/powerpoint/2010/main" val="1449333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error graph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67187F1-F375-B334-E09D-69AAF2CF0C18}"/>
              </a:ext>
            </a:extLst>
          </p:cNvPr>
          <p:cNvSpPr txBox="1"/>
          <p:nvPr/>
        </p:nvSpPr>
        <p:spPr>
          <a:xfrm>
            <a:off x="8364763" y="1628166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C02A-92D7-555F-BD4D-368390633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63" y="1111638"/>
            <a:ext cx="7772400" cy="574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70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24"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0F9338C-8CC0-3E2E-CF85-37FF6EDBBFB3}"/>
              </a:ext>
            </a:extLst>
          </p:cNvPr>
          <p:cNvSpPr txBox="1"/>
          <p:nvPr/>
        </p:nvSpPr>
        <p:spPr>
          <a:xfrm>
            <a:off x="8236175" y="1690688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22E19-2F5D-F425-E8E5-6A102EFD3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8" y="1090998"/>
            <a:ext cx="7772400" cy="57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16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&gt;0.3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  <a:blipFill>
                <a:blip r:embed="rId2"/>
                <a:stretch>
                  <a:fillRect l="-362" t="-2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10F1435-36E4-0CD6-C803-685A2CDB12A4}"/>
              </a:ext>
            </a:extLst>
          </p:cNvPr>
          <p:cNvSpPr txBox="1"/>
          <p:nvPr/>
        </p:nvSpPr>
        <p:spPr>
          <a:xfrm>
            <a:off x="8364763" y="1656741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5D8E6-25DE-20EE-45CE-34433A17B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994488"/>
            <a:ext cx="7772400" cy="574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61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51FAA1-ECCB-3D91-CE89-66CC7DC7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72" y="1690688"/>
            <a:ext cx="7010400" cy="51943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D57DFD3-840B-C4C8-9EB4-D100DDF6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of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DC210-4DEC-A4BF-9AFF-CD0A2C065B3F}"/>
              </a:ext>
            </a:extLst>
          </p:cNvPr>
          <p:cNvSpPr txBox="1"/>
          <p:nvPr/>
        </p:nvSpPr>
        <p:spPr>
          <a:xfrm>
            <a:off x="7785100" y="1585892"/>
            <a:ext cx="3901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Z1 function – 0.7x^2 + 0.4y</a:t>
            </a:r>
          </a:p>
          <a:p>
            <a:r>
              <a:rPr lang="en-US" dirty="0"/>
              <a:t>Z2 function –  sin(x)cos(y)</a:t>
            </a:r>
          </a:p>
          <a:p>
            <a:r>
              <a:rPr lang="en-US" dirty="0"/>
              <a:t>Skewness – (-8)</a:t>
            </a:r>
          </a:p>
        </p:txBody>
      </p:sp>
    </p:spTree>
    <p:extLst>
      <p:ext uri="{BB962C8B-B14F-4D97-AF65-F5344CB8AC3E}">
        <p14:creationId xmlns:p14="http://schemas.microsoft.com/office/powerpoint/2010/main" val="2035806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error graph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67187F1-F375-B334-E09D-69AAF2CF0C18}"/>
              </a:ext>
            </a:extLst>
          </p:cNvPr>
          <p:cNvSpPr txBox="1"/>
          <p:nvPr/>
        </p:nvSpPr>
        <p:spPr>
          <a:xfrm>
            <a:off x="8364763" y="1628166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62515-AE5C-4457-2A09-A7DEB5A01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020762"/>
            <a:ext cx="7772400" cy="572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07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24"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0F9338C-8CC0-3E2E-CF85-37FF6EDBBFB3}"/>
              </a:ext>
            </a:extLst>
          </p:cNvPr>
          <p:cNvSpPr txBox="1"/>
          <p:nvPr/>
        </p:nvSpPr>
        <p:spPr>
          <a:xfrm>
            <a:off x="8236175" y="1690688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C9D8A-6AC5-7F6A-C15D-F0F70E8EC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7" y="1099790"/>
            <a:ext cx="7772400" cy="575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7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&gt;0.3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  <a:blipFill>
                <a:blip r:embed="rId2"/>
                <a:stretch>
                  <a:fillRect l="-362" t="-2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10F1435-36E4-0CD6-C803-685A2CDB12A4}"/>
              </a:ext>
            </a:extLst>
          </p:cNvPr>
          <p:cNvSpPr txBox="1"/>
          <p:nvPr/>
        </p:nvSpPr>
        <p:spPr>
          <a:xfrm>
            <a:off x="8364763" y="1656741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1B5DC-EC53-5AB2-19C6-FE65196A8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061233"/>
            <a:ext cx="7772400" cy="57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14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7B6C2A-8923-DE7E-CC8E-49B7E24EC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40" y="1699594"/>
            <a:ext cx="7010400" cy="5207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9850078-1459-F829-0C60-8C7E761B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of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C4FBD-CE2B-4BDB-6F72-592B7B93B49E}"/>
              </a:ext>
            </a:extLst>
          </p:cNvPr>
          <p:cNvSpPr txBox="1"/>
          <p:nvPr/>
        </p:nvSpPr>
        <p:spPr>
          <a:xfrm>
            <a:off x="7785100" y="1585892"/>
            <a:ext cx="3901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Z1 function – 0.7x^2 + 0.4y</a:t>
            </a:r>
          </a:p>
          <a:p>
            <a:r>
              <a:rPr lang="en-US" dirty="0"/>
              <a:t>Z2 function –  sin(x)cos(y)</a:t>
            </a:r>
          </a:p>
          <a:p>
            <a:r>
              <a:rPr lang="en-US" dirty="0"/>
              <a:t>Skewness – (-2)</a:t>
            </a:r>
          </a:p>
        </p:txBody>
      </p:sp>
    </p:spTree>
    <p:extLst>
      <p:ext uri="{BB962C8B-B14F-4D97-AF65-F5344CB8AC3E}">
        <p14:creationId xmlns:p14="http://schemas.microsoft.com/office/powerpoint/2010/main" val="4037498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error graph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67187F1-F375-B334-E09D-69AAF2CF0C18}"/>
              </a:ext>
            </a:extLst>
          </p:cNvPr>
          <p:cNvSpPr txBox="1"/>
          <p:nvPr/>
        </p:nvSpPr>
        <p:spPr>
          <a:xfrm>
            <a:off x="8364763" y="1628166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66674-88AE-9CD9-B572-198E2F99A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8" y="1090620"/>
            <a:ext cx="7772400" cy="576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93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24"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8C8C7EF-281B-863D-CCF1-8474F589CA2A}"/>
              </a:ext>
            </a:extLst>
          </p:cNvPr>
          <p:cNvSpPr txBox="1"/>
          <p:nvPr/>
        </p:nvSpPr>
        <p:spPr>
          <a:xfrm>
            <a:off x="8364763" y="1628166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35193-213C-E66B-0E59-F021892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63" y="1311275"/>
            <a:ext cx="70231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994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24"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0F9338C-8CC0-3E2E-CF85-37FF6EDBBFB3}"/>
              </a:ext>
            </a:extLst>
          </p:cNvPr>
          <p:cNvSpPr txBox="1"/>
          <p:nvPr/>
        </p:nvSpPr>
        <p:spPr>
          <a:xfrm>
            <a:off x="8236175" y="1690688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56167-9AF8-109D-FA06-EE6B0B0D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8" y="1027906"/>
            <a:ext cx="7772400" cy="574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72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&gt;0.3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  <a:blipFill>
                <a:blip r:embed="rId2"/>
                <a:stretch>
                  <a:fillRect l="-362" t="-2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10F1435-36E4-0CD6-C803-685A2CDB12A4}"/>
              </a:ext>
            </a:extLst>
          </p:cNvPr>
          <p:cNvSpPr txBox="1"/>
          <p:nvPr/>
        </p:nvSpPr>
        <p:spPr>
          <a:xfrm>
            <a:off x="8364763" y="1656741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A3F45-F577-CC50-83EC-2EAF41265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987049"/>
            <a:ext cx="7772400" cy="575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8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&gt;0.3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4422D4-D27E-CF74-3770-484A4E172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  <a:blipFill>
                <a:blip r:embed="rId2"/>
                <a:stretch>
                  <a:fillRect l="-362" t="-2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0D41E58-A2D7-D2D0-BEC1-1EDFE9336234}"/>
              </a:ext>
            </a:extLst>
          </p:cNvPr>
          <p:cNvSpPr txBox="1"/>
          <p:nvPr/>
        </p:nvSpPr>
        <p:spPr>
          <a:xfrm>
            <a:off x="8207600" y="1613878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DB27-2FA2-D0D1-AA6B-DB0C867E1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59436"/>
            <a:ext cx="69596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34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5B4D4-7966-7B28-2E0E-54C24D3B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22DDA-7635-FE10-9AB7-2D6C84E47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4" y="1376558"/>
            <a:ext cx="7202632" cy="533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5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error graph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999919-F36C-E779-2129-96F9352A3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3BC1688-FF58-ED7B-7DDC-C5C22457D043}"/>
              </a:ext>
            </a:extLst>
          </p:cNvPr>
          <p:cNvSpPr txBox="1"/>
          <p:nvPr/>
        </p:nvSpPr>
        <p:spPr>
          <a:xfrm>
            <a:off x="8364763" y="1628166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88F9C-E634-F188-81EC-310C747C9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3" y="1030955"/>
            <a:ext cx="7554912" cy="560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26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error graph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78BC34-B698-16F6-DAA3-EEE5D3720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24"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2E54A62-9CAE-45B8-D090-74D9206C0E0E}"/>
              </a:ext>
            </a:extLst>
          </p:cNvPr>
          <p:cNvSpPr txBox="1"/>
          <p:nvPr/>
        </p:nvSpPr>
        <p:spPr>
          <a:xfrm>
            <a:off x="8364763" y="1628166"/>
            <a:ext cx="3827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2 stored moments </a:t>
            </a:r>
          </a:p>
          <a:p>
            <a:r>
              <a:rPr lang="en-US" dirty="0"/>
              <a:t>3 – 3 stored moments </a:t>
            </a:r>
          </a:p>
          <a:p>
            <a:r>
              <a:rPr lang="en-US" dirty="0"/>
              <a:t>(2,6) – 2 stored, 6 pseudo </a:t>
            </a:r>
          </a:p>
          <a:p>
            <a:r>
              <a:rPr lang="en-US" dirty="0"/>
              <a:t>(3,6) – 3 stored, 6 pseudo </a:t>
            </a:r>
          </a:p>
          <a:p>
            <a:r>
              <a:rPr lang="en-US" dirty="0"/>
              <a:t>(2,7) - 2 stored, 7 pseudo </a:t>
            </a:r>
          </a:p>
          <a:p>
            <a:r>
              <a:rPr lang="en-US" dirty="0"/>
              <a:t>(3,7) – 3 stored, 7 pseudo </a:t>
            </a:r>
          </a:p>
          <a:p>
            <a:r>
              <a:rPr lang="en-US" dirty="0" err="1"/>
              <a:t>cpo</a:t>
            </a:r>
            <a:r>
              <a:rPr lang="en-US" dirty="0"/>
              <a:t>(2,6) – max cumulant order 2, order 6</a:t>
            </a:r>
          </a:p>
          <a:p>
            <a:r>
              <a:rPr lang="en-US" dirty="0" err="1"/>
              <a:t>cpo</a:t>
            </a:r>
            <a:r>
              <a:rPr lang="en-US" dirty="0"/>
              <a:t>(3,6) – max cumulant order 3, order 6</a:t>
            </a:r>
          </a:p>
          <a:p>
            <a:r>
              <a:rPr lang="en-US" dirty="0" err="1"/>
              <a:t>cpo</a:t>
            </a:r>
            <a:r>
              <a:rPr lang="en-US" dirty="0"/>
              <a:t>(2,7) – max cumulant order 3, order 7</a:t>
            </a:r>
          </a:p>
          <a:p>
            <a:r>
              <a:rPr lang="en-US" dirty="0" err="1"/>
              <a:t>cpo</a:t>
            </a:r>
            <a:r>
              <a:rPr lang="en-US" dirty="0"/>
              <a:t>(3,7) – max cumulant order 3, order 7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B7332-52A7-6E1C-604C-2484B22CE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3" y="1064245"/>
            <a:ext cx="7772400" cy="579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93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3779</TotalTime>
  <Words>3935</Words>
  <Application>Microsoft Macintosh PowerPoint</Application>
  <PresentationFormat>Widescreen</PresentationFormat>
  <Paragraphs>447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Testing on Real and Synthetic Data</vt:lpstr>
      <vt:lpstr>Bootstrap Average for Real Data</vt:lpstr>
      <vt:lpstr>Data Plotted</vt:lpstr>
      <vt:lpstr>sin⁡(αx)cos⁡(βy) error graph</vt:lpstr>
      <vt:lpstr>tan⁡(αx+ βy) error graph  </vt:lpstr>
      <vt:lpstr>〖αx〗^2∗I(βy&gt;0.3) error graph   </vt:lpstr>
      <vt:lpstr>Scatter plot of Data</vt:lpstr>
      <vt:lpstr>sin⁡(αx)cos⁡(βy) error graph</vt:lpstr>
      <vt:lpstr>tan⁡(αx+ βy) error graph  </vt:lpstr>
      <vt:lpstr>〖αx〗^2∗I (βy&gt;0.3)error graph   </vt:lpstr>
      <vt:lpstr>Scatter plot of Data</vt:lpstr>
      <vt:lpstr>sin⁡(αx)cos⁡(βy) error graph</vt:lpstr>
      <vt:lpstr>tan⁡(αx+ βy) error graph  </vt:lpstr>
      <vt:lpstr>〖αx〗^2∗I(βy&gt;0.3) error graph   </vt:lpstr>
      <vt:lpstr>Synthetic Data </vt:lpstr>
      <vt:lpstr>Scatter plot of Data </vt:lpstr>
      <vt:lpstr>sin⁡(αx)cos⁡(βy) error graph</vt:lpstr>
      <vt:lpstr>tan⁡(αx+ βy) error graph  </vt:lpstr>
      <vt:lpstr>〖αx〗^2∗I(βy&gt;0.3) error graph   </vt:lpstr>
      <vt:lpstr>Scatter plot of Data</vt:lpstr>
      <vt:lpstr>sin⁡(αx)cos⁡(βy) error graph</vt:lpstr>
      <vt:lpstr>tan⁡(αx+ βy) error graph  </vt:lpstr>
      <vt:lpstr>〖αx〗^2∗I(βy&gt;0.3) error graph   </vt:lpstr>
      <vt:lpstr>Scatter plot of Data</vt:lpstr>
      <vt:lpstr>sin⁡(αx)cos⁡(βy) error graph</vt:lpstr>
      <vt:lpstr>tan⁡(αx+ βy) error graph  </vt:lpstr>
      <vt:lpstr>〖αx〗^2∗I(βy&gt;0.3) error graph   </vt:lpstr>
      <vt:lpstr>Scatter plot of Data</vt:lpstr>
      <vt:lpstr>sin⁡(αx)cos⁡(βy) error graph</vt:lpstr>
      <vt:lpstr>tan⁡(αx+ βy) error graph  </vt:lpstr>
      <vt:lpstr>〖αx〗^2∗I(βy&gt;0.3) error graph   </vt:lpstr>
      <vt:lpstr>Scatter plot of Data</vt:lpstr>
      <vt:lpstr>sin⁡(αx)cos⁡(βy) error graph</vt:lpstr>
      <vt:lpstr>tan⁡(αx+ βy) error graph  </vt:lpstr>
      <vt:lpstr>〖αx〗^2∗I(βy&gt;0.3) error graph   </vt:lpstr>
      <vt:lpstr>Scatter plot of Data</vt:lpstr>
      <vt:lpstr>sin⁡(αx)cos⁡(βy) error graph</vt:lpstr>
      <vt:lpstr>tan⁡(αx+ βy) error graph  </vt:lpstr>
      <vt:lpstr>〖αx〗^2∗I(βy&gt;0.3) error graph   </vt:lpstr>
      <vt:lpstr>Scatter plot of Data</vt:lpstr>
      <vt:lpstr>sin⁡(αx)cos⁡(βy) error graph</vt:lpstr>
      <vt:lpstr>tan⁡(αx+ βy) error graph  </vt:lpstr>
      <vt:lpstr>〖αx〗^2∗I(βy&gt;0.3) error graph   </vt:lpstr>
      <vt:lpstr>Scatter plot of Data</vt:lpstr>
      <vt:lpstr>sin⁡(αx)cos⁡(βy) error graph</vt:lpstr>
      <vt:lpstr>tan⁡(αx+ βy) error graph  </vt:lpstr>
      <vt:lpstr>〖αx〗^2∗I(βy&gt;0.3) error graph   </vt:lpstr>
      <vt:lpstr>Scatter plot of Data</vt:lpstr>
      <vt:lpstr>sin⁡(αx)cos⁡(βy) error graph</vt:lpstr>
      <vt:lpstr>tan⁡(αx+ βy) error graph  </vt:lpstr>
      <vt:lpstr>〖αx〗^2∗I(βy&gt;0.3) error graph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on Real and Synthetic Data</dc:title>
  <dc:creator>Jha, Shreya</dc:creator>
  <cp:lastModifiedBy>Jha, Shreya</cp:lastModifiedBy>
  <cp:revision>2</cp:revision>
  <dcterms:created xsi:type="dcterms:W3CDTF">2023-07-18T11:20:40Z</dcterms:created>
  <dcterms:modified xsi:type="dcterms:W3CDTF">2023-08-05T00:07:37Z</dcterms:modified>
</cp:coreProperties>
</file>